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00000"/>
    <a:srgbClr val="66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2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94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2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6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7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3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0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47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51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68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811B-5AFD-4119-8FD8-9C811642674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70161-7F2E-43C7-99F2-618BFCF350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76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1811B-5AFD-4119-8FD8-9C811642674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70161-7F2E-43C7-99F2-618BFCF3505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1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to\Открытки для Женщин\s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6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42603" y="692696"/>
            <a:ext cx="3096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772816"/>
            <a:ext cx="64807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rgbClr val="7030A0"/>
                </a:solidFill>
                <a:latin typeface="Monotype Corsiva" pitchFamily="66" charset="0"/>
              </a:rPr>
              <a:t>Безпека і небезпека</a:t>
            </a:r>
            <a:endParaRPr lang="en-US" sz="6600" b="1" dirty="0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r>
              <a:rPr lang="ru-RU" sz="6600" b="1" dirty="0">
                <a:solidFill>
                  <a:srgbClr val="7030A0"/>
                </a:solidFill>
                <a:latin typeface="Monotype Corsiva" pitchFamily="66" charset="0"/>
              </a:rPr>
              <a:t>Принципи безпечної життєдіяльності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C1AF9D-E28E-424D-BB61-71D7B1566D9C}"/>
              </a:ext>
            </a:extLst>
          </p:cNvPr>
          <p:cNvSpPr txBox="1"/>
          <p:nvPr/>
        </p:nvSpPr>
        <p:spPr>
          <a:xfrm>
            <a:off x="1835696" y="6237312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rgbClr val="7030A0"/>
                </a:solidFill>
              </a:rPr>
              <a:t>Підготувала: Мирослава </a:t>
            </a:r>
            <a:r>
              <a:rPr lang="uk-UA" sz="2800" dirty="0" err="1">
                <a:solidFill>
                  <a:srgbClr val="7030A0"/>
                </a:solidFill>
              </a:rPr>
              <a:t>Радківська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6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oto\Открытки для Женщин\Без-имени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48" y="0"/>
            <a:ext cx="196567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69432" y="-99392"/>
            <a:ext cx="68943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C00000"/>
                </a:solidFill>
                <a:latin typeface="Monotype Corsiva" pitchFamily="66" charset="0"/>
              </a:rPr>
              <a:t>Як необхідно викликати швидку допомогу?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1095" y="1008923"/>
            <a:ext cx="711107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Повідомте: прізвище, ям'я, по батькові хворого, його стать, вік (якщо не знаєте, тоді приблизний). 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2. Постарайтеся (якщо знаєте) повідомити про те, що і коли трапилося з людиною.</a:t>
            </a:r>
          </a:p>
          <a:p>
            <a:pPr marL="342900" lvl="0" indent="-342900" algn="just">
              <a:buAutoNum type="arabicPeriod"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199280"/>
            <a:ext cx="662473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3. Вкажіть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точну адресу, за якою повинна виїхати бригада швидкої допомоги.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4. Можна повідомити додаткові координати (яскравий рекламний щит, назва установи, магазину, банку), які допоможуть водієві швидкої дістатися до вас швидше. </a:t>
            </a:r>
          </a:p>
          <a:p>
            <a:pPr algn="just"/>
            <a:endParaRPr lang="ru-RU" dirty="0"/>
          </a:p>
        </p:txBody>
      </p:sp>
      <p:pic>
        <p:nvPicPr>
          <p:cNvPr id="2051" name="Picture 3" descr="D:\Foto\Открытки для Женщин\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56991"/>
            <a:ext cx="2011823" cy="350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10800000" flipV="1">
            <a:off x="2987824" y="6211669"/>
            <a:ext cx="3998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Телефон - 103</a:t>
            </a:r>
            <a:endParaRPr lang="ru-RU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8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to\Открытки для Женщин\523157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7390"/>
            <a:ext cx="1746029" cy="299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4842" y="236735"/>
            <a:ext cx="6420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Поняття безпека та небезпека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918593"/>
            <a:ext cx="856895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Безпека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– це коли життю та здоров'ю людини , навколишньому середовищу  ніхто або ніщо не загрожує.</a:t>
            </a:r>
          </a:p>
          <a:p>
            <a:pPr algn="just"/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Небезпека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– явища або чиїсь дії, унаслідок яких порушується життєдіяльність людини, створюється загроза життю та здоров'ю людини, довкіллю.</a:t>
            </a:r>
          </a:p>
          <a:p>
            <a:pPr algn="just"/>
            <a:endParaRPr lang="uk-UA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97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5105" y="34855"/>
            <a:ext cx="3679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Небезпека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439785" y="780292"/>
            <a:ext cx="1050235" cy="9557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817868" y="780292"/>
            <a:ext cx="1211202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98842" y="1604737"/>
            <a:ext cx="37382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600" b="1" dirty="0">
                <a:solidFill>
                  <a:srgbClr val="002060"/>
                </a:solidFill>
              </a:rPr>
              <a:t>не залежить від людини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94380" y="1637911"/>
            <a:ext cx="32540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b="1" dirty="0">
                <a:solidFill>
                  <a:srgbClr val="002060"/>
                </a:solidFill>
              </a:rPr>
              <a:t>залежить від люд</a:t>
            </a:r>
            <a:r>
              <a:rPr lang="uk-UA" sz="2400" b="1" dirty="0">
                <a:solidFill>
                  <a:srgbClr val="002060"/>
                </a:solidFill>
              </a:rPr>
              <a:t>ини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2185316" y="2007243"/>
            <a:ext cx="0" cy="6024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5439785" y="2053612"/>
            <a:ext cx="787680" cy="55611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328265" y="2514091"/>
            <a:ext cx="166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природна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7524328" y="2066402"/>
            <a:ext cx="504056" cy="5433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976501" y="2514091"/>
            <a:ext cx="174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техногенна</a:t>
            </a:r>
            <a:endParaRPr lang="ru-RU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20589" y="2514091"/>
            <a:ext cx="2109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антропогенна</a:t>
            </a:r>
            <a:endParaRPr lang="ru-RU" sz="24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Foto\Атестація\33813_html_24af33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611" y="3444420"/>
            <a:ext cx="2437145" cy="286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oto\Атестація\b25ea93f508ea905b7449da512063c0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9" y="3444420"/>
            <a:ext cx="2702586" cy="286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Foto\Атестація\9759446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44420"/>
            <a:ext cx="2951609" cy="286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2162611" y="2949158"/>
            <a:ext cx="0" cy="4686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900194" y="2949158"/>
            <a:ext cx="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8059397" y="2886751"/>
            <a:ext cx="0" cy="5196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59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to\Открытки для Женщин\sm_full.as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3284984"/>
            <a:ext cx="2123728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Foto\Открытки для Женщин\Без-имени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177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62625"/>
            <a:ext cx="5061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Дії у разі виникнення НС:</a:t>
            </a:r>
            <a:endParaRPr lang="ru-RU" sz="32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873981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заспокоїтися, оцінити обстановку, спланувати свої подальші дії та почати діяти за планом;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 власне самопочуття;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5032" y="2732873"/>
            <a:ext cx="7902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небезпечні шляхи евакуації або безпечне місцезнаходження до приїзду рятувальних служб.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320" y="191683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зателефонувати до рятувальних служб або спробувати подати сигнали про своє місцезнаходження;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3321" y="4042657"/>
            <a:ext cx="718599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Пам’ятай</a:t>
            </a:r>
            <a:r>
              <a:rPr lang="uk-UA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just"/>
            <a:r>
              <a:rPr lang="ru-RU" sz="2400" dirty="0"/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Обов’язковою умовою подолання всіх труднощів при небезпечній ситуації є прояв волі, наполегливість, правильні дії.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Паніка і страх знижують твої шанси на порятунок.</a:t>
            </a:r>
          </a:p>
        </p:txBody>
      </p:sp>
    </p:spTree>
    <p:extLst>
      <p:ext uri="{BB962C8B-B14F-4D97-AF65-F5344CB8AC3E}">
        <p14:creationId xmlns:p14="http://schemas.microsoft.com/office/powerpoint/2010/main" val="111524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4047" y="16798"/>
            <a:ext cx="6588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FF0000"/>
                </a:solidFill>
              </a:rPr>
              <a:t>Номери телефонів рятувальних служб: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Foto\Открытки для Женщин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8" y="836710"/>
            <a:ext cx="8280920" cy="493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5069" y="5977371"/>
            <a:ext cx="6389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b="1" u="sng" dirty="0">
                <a:solidFill>
                  <a:srgbClr val="FF0000"/>
                </a:solidFill>
                <a:latin typeface="Monotype Corsiva" pitchFamily="66" charset="0"/>
              </a:rPr>
              <a:t>112 </a:t>
            </a:r>
            <a:r>
              <a:rPr lang="uk-UA" sz="3600" b="1" dirty="0">
                <a:latin typeface="Monotype Corsiva" pitchFamily="66" charset="0"/>
              </a:rPr>
              <a:t>– служба екстренного виклику</a:t>
            </a:r>
            <a:endParaRPr lang="ru-RU" sz="3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13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7744" y="15220"/>
            <a:ext cx="5975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Формула безпечної життєдіяльності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5855" y="917912"/>
            <a:ext cx="57606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>
                <a:solidFill>
                  <a:srgbClr val="FF0000"/>
                </a:solidFill>
              </a:rPr>
              <a:t>Уникати </a:t>
            </a:r>
            <a:r>
              <a:rPr lang="ru-RU" sz="2000" b="1" dirty="0"/>
              <a:t>- означає:</a:t>
            </a:r>
          </a:p>
          <a:p>
            <a:pPr algn="just"/>
            <a:r>
              <a:rPr lang="ru-RU" sz="2000" dirty="0"/>
              <a:t>- вміти розпізнавати небезпечні ситуації; </a:t>
            </a:r>
          </a:p>
          <a:p>
            <a:pPr algn="just"/>
            <a:r>
              <a:rPr lang="ru-RU" sz="2000" dirty="0"/>
              <a:t>- оцінювати ризик;</a:t>
            </a:r>
          </a:p>
          <a:p>
            <a:pPr algn="just"/>
            <a:r>
              <a:rPr lang="ru-RU" sz="2000" dirty="0"/>
              <a:t>- діяти так, щоб не потрапляти у небезпеки 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u="sng" dirty="0">
                <a:solidFill>
                  <a:srgbClr val="FF0000"/>
                </a:solidFill>
              </a:rPr>
              <a:t>Запобігати </a:t>
            </a:r>
            <a:r>
              <a:rPr lang="ru-RU" sz="2000" b="1" dirty="0"/>
              <a:t>- означає:</a:t>
            </a:r>
          </a:p>
          <a:p>
            <a:pPr algn="just"/>
            <a:r>
              <a:rPr lang="ru-RU" sz="2000" dirty="0"/>
              <a:t>- передбачати наслідки своїх дій, щоб самому не створювати небезпеки; </a:t>
            </a:r>
          </a:p>
          <a:p>
            <a:pPr marL="342900" indent="-342900" algn="just">
              <a:buFontTx/>
              <a:buChar char="-"/>
            </a:pPr>
            <a:r>
              <a:rPr lang="ru-RU" sz="2000" dirty="0"/>
              <a:t>вживати запобіжних заходів,.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b="1" u="sng" dirty="0">
                <a:solidFill>
                  <a:srgbClr val="FF0000"/>
                </a:solidFill>
              </a:rPr>
              <a:t>Діяти</a:t>
            </a:r>
            <a:r>
              <a:rPr lang="ru-RU" sz="2000" b="1" dirty="0"/>
              <a:t> - означає: </a:t>
            </a:r>
          </a:p>
          <a:p>
            <a:pPr algn="just"/>
            <a:r>
              <a:rPr lang="ru-RU" sz="2000" dirty="0"/>
              <a:t>- не </a:t>
            </a:r>
            <a:r>
              <a:rPr lang="ru-RU" sz="2000" dirty="0" err="1"/>
              <a:t>розгубитися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бути </a:t>
            </a:r>
            <a:r>
              <a:rPr lang="ru-RU" sz="2000" dirty="0" err="1"/>
              <a:t>фізично</a:t>
            </a:r>
            <a:r>
              <a:rPr lang="ru-RU" sz="2000" dirty="0"/>
              <a:t> і </a:t>
            </a:r>
            <a:r>
              <a:rPr lang="ru-RU" sz="2000" dirty="0" err="1"/>
              <a:t>психологічно</a:t>
            </a:r>
            <a:r>
              <a:rPr lang="ru-RU" sz="2000" dirty="0"/>
              <a:t> готовим діяти у небезпечній ситуації;</a:t>
            </a:r>
          </a:p>
          <a:p>
            <a:pPr algn="just"/>
            <a:r>
              <a:rPr lang="ru-RU" sz="2000" dirty="0"/>
              <a:t>- знати, що і як треба робити в таких випадках; </a:t>
            </a:r>
          </a:p>
          <a:p>
            <a:pPr algn="just"/>
            <a:r>
              <a:rPr lang="ru-RU" sz="2000" dirty="0"/>
              <a:t>- </a:t>
            </a:r>
            <a:r>
              <a:rPr lang="ru-RU" sz="2000" dirty="0" err="1"/>
              <a:t>уміти</a:t>
            </a:r>
            <a:r>
              <a:rPr lang="ru-RU" sz="2000" dirty="0"/>
              <a:t> правильно </a:t>
            </a:r>
            <a:r>
              <a:rPr lang="ru-RU" sz="2000" dirty="0" err="1"/>
              <a:t>використовувати</a:t>
            </a:r>
            <a:r>
              <a:rPr lang="ru-RU" sz="2000" dirty="0"/>
              <a:t> </a:t>
            </a:r>
            <a:r>
              <a:rPr lang="ru-RU" sz="2000" dirty="0" err="1"/>
              <a:t>рятувальне</a:t>
            </a:r>
            <a:r>
              <a:rPr lang="ru-RU" sz="2000" dirty="0"/>
              <a:t> </a:t>
            </a:r>
            <a:r>
              <a:rPr lang="ru-RU" sz="2000" dirty="0" err="1"/>
              <a:t>спорядження,зв’язуватись</a:t>
            </a:r>
            <a:r>
              <a:rPr lang="ru-RU" sz="2000" dirty="0"/>
              <a:t> і </a:t>
            </a:r>
            <a:r>
              <a:rPr lang="ru-RU" sz="2000" dirty="0" err="1"/>
              <a:t>взаємодіяти</a:t>
            </a:r>
            <a:r>
              <a:rPr lang="ru-RU" sz="2000" dirty="0"/>
              <a:t> з </a:t>
            </a:r>
            <a:r>
              <a:rPr lang="ru-RU" sz="2000" dirty="0" err="1"/>
              <a:t>рятувальними</a:t>
            </a:r>
            <a:r>
              <a:rPr lang="ru-RU" sz="2000" dirty="0"/>
              <a:t> службами;</a:t>
            </a:r>
          </a:p>
          <a:p>
            <a:pPr algn="just"/>
            <a:r>
              <a:rPr lang="ru-RU" sz="2000" dirty="0"/>
              <a:t>- не </a:t>
            </a:r>
            <a:r>
              <a:rPr lang="ru-RU" sz="2000" dirty="0" err="1"/>
              <a:t>втрачати</a:t>
            </a:r>
            <a:r>
              <a:rPr lang="ru-RU" sz="2000" dirty="0"/>
              <a:t> </a:t>
            </a:r>
            <a:r>
              <a:rPr lang="ru-RU" sz="2000" dirty="0" err="1"/>
              <a:t>надії</a:t>
            </a:r>
            <a:r>
              <a:rPr lang="ru-RU" sz="2000" dirty="0"/>
              <a:t>, зробити все </a:t>
            </a:r>
            <a:r>
              <a:rPr lang="ru-RU" sz="2000" dirty="0" err="1"/>
              <a:t>можливе,щоб</a:t>
            </a:r>
            <a:r>
              <a:rPr lang="ru-RU" sz="2000" dirty="0"/>
              <a:t> </a:t>
            </a:r>
            <a:r>
              <a:rPr lang="ru-RU" sz="2000" dirty="0" err="1"/>
              <a:t>урятуватися</a:t>
            </a:r>
            <a:r>
              <a:rPr lang="ru-RU" sz="2000" dirty="0"/>
              <a:t> самому і </a:t>
            </a:r>
            <a:r>
              <a:rPr lang="ru-RU" sz="2000" dirty="0" err="1"/>
              <a:t>допомогти</a:t>
            </a:r>
            <a:r>
              <a:rPr lang="ru-RU" sz="2000" dirty="0"/>
              <a:t> </a:t>
            </a:r>
            <a:r>
              <a:rPr lang="ru-RU" sz="2000" dirty="0" err="1"/>
              <a:t>іншим</a:t>
            </a:r>
            <a:r>
              <a:rPr lang="ru-RU" sz="2000" dirty="0"/>
              <a:t> .</a:t>
            </a:r>
          </a:p>
        </p:txBody>
      </p:sp>
      <p:pic>
        <p:nvPicPr>
          <p:cNvPr id="3079" name="Picture 7" descr="D:\Foto\Открытки для Женщин\115600077_1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3275855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876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328</Words>
  <Application>Microsoft Office PowerPoint</Application>
  <PresentationFormat>Екран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3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33</cp:revision>
  <dcterms:created xsi:type="dcterms:W3CDTF">2016-10-13T10:40:02Z</dcterms:created>
  <dcterms:modified xsi:type="dcterms:W3CDTF">2022-10-19T11:29:48Z</dcterms:modified>
</cp:coreProperties>
</file>