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9" r:id="rId3"/>
    <p:sldId id="260" r:id="rId4"/>
    <p:sldId id="263" r:id="rId5"/>
    <p:sldId id="266" r:id="rId6"/>
    <p:sldId id="267" r:id="rId7"/>
    <p:sldId id="268" r:id="rId8"/>
    <p:sldId id="269" r:id="rId9"/>
    <p:sldId id="270" r:id="rId10"/>
    <p:sldId id="27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9696" y="128789"/>
            <a:ext cx="8904303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Доброго ранку, трави росисті</a:t>
            </a:r>
          </a:p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Доброго ранку ,квітам барвистим</a:t>
            </a:r>
          </a:p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Доброго ранку сонечку ясному</a:t>
            </a:r>
          </a:p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Людям усім і усьому прекрасному</a:t>
            </a:r>
          </a:p>
          <a:p>
            <a:pPr>
              <a:lnSpc>
                <a:spcPct val="90000"/>
              </a:lnSpc>
            </a:pPr>
            <a:endParaRPr lang="uk-UA" altLang="ru-RU" sz="32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          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Я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всміхаюсь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сонечку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         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–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Здрастуй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золоте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        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Я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всміхаюсь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квітоньці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             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–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Хай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вона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цвіте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!</a:t>
            </a:r>
          </a:p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            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Я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всміхаюсь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дощику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            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–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Лийся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мов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з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відра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! </a:t>
            </a:r>
          </a:p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               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Друзям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усміхаюся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uk-UA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                                                 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Зичу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їм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en-US" altLang="ru-RU" sz="3200" b="1" dirty="0" err="1">
                <a:solidFill>
                  <a:srgbClr val="0070C0"/>
                </a:solidFill>
                <a:latin typeface="Times New Roman" panose="02020603050405020304" pitchFamily="18" charset="0"/>
              </a:rPr>
              <a:t>добра</a:t>
            </a:r>
            <a:r>
              <a:rPr lang="en-US" altLang="ru-RU" sz="32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! </a:t>
            </a:r>
            <a:endParaRPr lang="ru-RU" sz="32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Мем: &quot;Доброго ранку!!!&quot; - Все шаблоны - Meme-arsenal.co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1"/>
          <a:stretch/>
        </p:blipFill>
        <p:spPr bwMode="auto">
          <a:xfrm>
            <a:off x="0" y="3094574"/>
            <a:ext cx="3924300" cy="376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5D69BB-70EA-48D8-A2E4-A819685FADA4}"/>
              </a:ext>
            </a:extLst>
          </p:cNvPr>
          <p:cNvSpPr txBox="1"/>
          <p:nvPr/>
        </p:nvSpPr>
        <p:spPr>
          <a:xfrm>
            <a:off x="5708342" y="6425897"/>
            <a:ext cx="4980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70C0"/>
                </a:solidFill>
              </a:rPr>
              <a:t>Підготувала: Мирослава </a:t>
            </a:r>
            <a:r>
              <a:rPr lang="uk-UA" dirty="0" err="1">
                <a:solidFill>
                  <a:srgbClr val="0070C0"/>
                </a:solidFill>
              </a:rPr>
              <a:t>Радківська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76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якую за увагу - Презентация 254325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4" y="192109"/>
            <a:ext cx="8887855" cy="666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82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RU" dirty="0"/>
              <a:t>Доброта – це частина нас</a:t>
            </a:r>
            <a:br>
              <a:rPr lang="uk-UA" altLang="ru-RU" dirty="0"/>
            </a:br>
            <a:r>
              <a:rPr lang="uk-UA" altLang="ru-RU" dirty="0"/>
              <a:t>Сьогодні ми поговоримо про ДОБРОТУ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2" y="2160589"/>
            <a:ext cx="8596669" cy="3880773"/>
          </a:xfrm>
        </p:spPr>
        <p:txBody>
          <a:bodyPr/>
          <a:lstStyle/>
          <a:p>
            <a:pPr algn="just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00B0F0"/>
                </a:solidFill>
              </a:rPr>
              <a:t>Доброта — </a:t>
            </a:r>
            <a:r>
              <a:rPr lang="ru-RU" b="1" dirty="0" err="1">
                <a:solidFill>
                  <a:srgbClr val="00B0F0"/>
                </a:solidFill>
              </a:rPr>
              <a:t>це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чутливе</a:t>
            </a:r>
            <a:r>
              <a:rPr lang="ru-RU" b="1" dirty="0">
                <a:solidFill>
                  <a:srgbClr val="00B0F0"/>
                </a:solidFill>
              </a:rPr>
              <a:t>, </a:t>
            </a:r>
            <a:r>
              <a:rPr lang="ru-RU" b="1" dirty="0" err="1">
                <a:solidFill>
                  <a:srgbClr val="00B0F0"/>
                </a:solidFill>
              </a:rPr>
              <a:t>дружнє</a:t>
            </a:r>
            <a:r>
              <a:rPr lang="ru-RU" b="1" dirty="0">
                <a:solidFill>
                  <a:srgbClr val="00B0F0"/>
                </a:solidFill>
              </a:rPr>
              <a:t> </a:t>
            </a:r>
            <a:r>
              <a:rPr lang="ru-RU" b="1" dirty="0" err="1">
                <a:solidFill>
                  <a:srgbClr val="00B0F0"/>
                </a:solidFill>
              </a:rPr>
              <a:t>ставлення</a:t>
            </a:r>
            <a:r>
              <a:rPr lang="ru-RU" b="1" dirty="0">
                <a:solidFill>
                  <a:srgbClr val="00B0F0"/>
                </a:solidFill>
              </a:rPr>
              <a:t> до людей; </a:t>
            </a:r>
            <a:r>
              <a:rPr lang="ru-RU" b="1" dirty="0" err="1">
                <a:solidFill>
                  <a:srgbClr val="00B0F0"/>
                </a:solidFill>
              </a:rPr>
              <a:t>привітність</a:t>
            </a:r>
            <a:r>
              <a:rPr lang="ru-RU" b="1" dirty="0">
                <a:solidFill>
                  <a:srgbClr val="00B0F0"/>
                </a:solidFill>
              </a:rPr>
              <a:t>, </a:t>
            </a:r>
          </a:p>
          <a:p>
            <a:pPr algn="just">
              <a:buNone/>
            </a:pPr>
            <a:r>
              <a:rPr lang="ru-RU" b="1" dirty="0">
                <a:solidFill>
                  <a:srgbClr val="00B0F0"/>
                </a:solidFill>
              </a:rPr>
              <a:t>ласка, </a:t>
            </a:r>
            <a:r>
              <a:rPr lang="ru-RU" b="1" dirty="0" err="1">
                <a:solidFill>
                  <a:srgbClr val="00B0F0"/>
                </a:solidFill>
              </a:rPr>
              <a:t>прихильність</a:t>
            </a:r>
            <a:r>
              <a:rPr lang="ru-RU" b="1" dirty="0">
                <a:solidFill>
                  <a:srgbClr val="00B0F0"/>
                </a:solidFill>
              </a:rPr>
              <a:t>. </a:t>
            </a:r>
          </a:p>
        </p:txBody>
      </p:sp>
      <p:pic>
        <p:nvPicPr>
          <p:cNvPr id="4" name="Picture 2" descr="http://s005.radikal.ru/i211/1003/22/72862e864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334" y="3732679"/>
            <a:ext cx="3888432" cy="2979713"/>
          </a:xfrm>
          <a:prstGeom prst="rect">
            <a:avLst/>
          </a:prstGeom>
          <a:noFill/>
        </p:spPr>
      </p:pic>
      <p:pic>
        <p:nvPicPr>
          <p:cNvPr id="5" name="Picture 6" descr="http://mistergid.ru/image/upload/2011-08-07/330026694634_ryo-rrrsrss_00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6061" y="3732679"/>
            <a:ext cx="3888432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5238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10862" y="484675"/>
            <a:ext cx="6096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70C0"/>
                </a:solidFill>
              </a:rPr>
              <a:t> Добра </a:t>
            </a:r>
            <a:r>
              <a:rPr lang="ru-RU" sz="2800" b="1" dirty="0" err="1">
                <a:solidFill>
                  <a:srgbClr val="0070C0"/>
                </a:solidFill>
              </a:rPr>
              <a:t>людина</a:t>
            </a:r>
            <a:r>
              <a:rPr lang="ru-RU" sz="2800" b="1" dirty="0">
                <a:solidFill>
                  <a:srgbClr val="0070C0"/>
                </a:solidFill>
              </a:rPr>
              <a:t> з </a:t>
            </a:r>
            <a:r>
              <a:rPr lang="ru-RU" sz="2800" b="1" dirty="0" err="1">
                <a:solidFill>
                  <a:srgbClr val="0070C0"/>
                </a:solidFill>
              </a:rPr>
              <a:t>прихильністю</a:t>
            </a:r>
            <a:r>
              <a:rPr lang="ru-RU" sz="2800" b="1" dirty="0">
                <a:solidFill>
                  <a:srgbClr val="0070C0"/>
                </a:solidFill>
              </a:rPr>
              <a:t> і з </a:t>
            </a:r>
            <a:r>
              <a:rPr lang="ru-RU" sz="2800" b="1" dirty="0" err="1">
                <a:solidFill>
                  <a:srgbClr val="0070C0"/>
                </a:solidFill>
              </a:rPr>
              <a:t>любов’ю</a:t>
            </a:r>
            <a:r>
              <a:rPr lang="ru-RU" sz="2800" b="1" dirty="0">
                <a:solidFill>
                  <a:srgbClr val="0070C0"/>
                </a:solidFill>
              </a:rPr>
              <a:t> ставиться не </a:t>
            </a:r>
            <a:r>
              <a:rPr lang="ru-RU" sz="2800" b="1" dirty="0" err="1">
                <a:solidFill>
                  <a:srgbClr val="0070C0"/>
                </a:solidFill>
              </a:rPr>
              <a:t>лише</a:t>
            </a:r>
            <a:r>
              <a:rPr lang="ru-RU" sz="2800" b="1" dirty="0">
                <a:solidFill>
                  <a:srgbClr val="0070C0"/>
                </a:solidFill>
              </a:rPr>
              <a:t> до людей, а й до </a:t>
            </a:r>
            <a:r>
              <a:rPr lang="ru-RU" sz="2800" b="1" dirty="0" err="1">
                <a:solidFill>
                  <a:srgbClr val="0070C0"/>
                </a:solidFill>
              </a:rPr>
              <a:t>рослин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тварин</a:t>
            </a:r>
            <a:r>
              <a:rPr lang="ru-RU" sz="2800" b="1" dirty="0">
                <a:solidFill>
                  <a:srgbClr val="0070C0"/>
                </a:solidFill>
              </a:rPr>
              <a:t>.</a:t>
            </a:r>
          </a:p>
          <a:p>
            <a:pPr>
              <a:buNone/>
            </a:pPr>
            <a:r>
              <a:rPr lang="ru-RU" sz="2800" b="1" dirty="0">
                <a:solidFill>
                  <a:srgbClr val="0070C0"/>
                </a:solidFill>
              </a:rPr>
              <a:t>      </a:t>
            </a:r>
            <a:r>
              <a:rPr lang="ru-RU" sz="2800" b="1" dirty="0" err="1">
                <a:solidFill>
                  <a:srgbClr val="0070C0"/>
                </a:solidFill>
              </a:rPr>
              <a:t>Адже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всі</a:t>
            </a:r>
            <a:r>
              <a:rPr lang="ru-RU" sz="2800" b="1" dirty="0">
                <a:solidFill>
                  <a:srgbClr val="0070C0"/>
                </a:solidFill>
              </a:rPr>
              <a:t> ми — </a:t>
            </a:r>
            <a:r>
              <a:rPr lang="ru-RU" sz="2800" b="1" dirty="0" err="1">
                <a:solidFill>
                  <a:srgbClr val="0070C0"/>
                </a:solidFill>
              </a:rPr>
              <a:t>частинка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живої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природи</a:t>
            </a:r>
            <a:r>
              <a:rPr lang="ru-RU" sz="2800" b="1" dirty="0">
                <a:solidFill>
                  <a:srgbClr val="0070C0"/>
                </a:solidFill>
              </a:rPr>
              <a:t>. </a:t>
            </a:r>
            <a:r>
              <a:rPr lang="ru-RU" sz="2800" b="1" dirty="0" err="1">
                <a:solidFill>
                  <a:srgbClr val="0070C0"/>
                </a:solidFill>
              </a:rPr>
              <a:t>Всім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однаково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боляче</a:t>
            </a:r>
            <a:r>
              <a:rPr lang="ru-RU" sz="2800" b="1" dirty="0">
                <a:solidFill>
                  <a:srgbClr val="0070C0"/>
                </a:solidFill>
              </a:rPr>
              <a:t>, коли нас ударять, </a:t>
            </a:r>
            <a:r>
              <a:rPr lang="ru-RU" sz="2800" b="1" dirty="0" err="1">
                <a:solidFill>
                  <a:srgbClr val="0070C0"/>
                </a:solidFill>
              </a:rPr>
              <a:t>всім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однаково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образливо</a:t>
            </a:r>
            <a:r>
              <a:rPr lang="ru-RU" sz="2800" b="1" dirty="0">
                <a:solidFill>
                  <a:srgbClr val="0070C0"/>
                </a:solidFill>
              </a:rPr>
              <a:t>, коли нас </a:t>
            </a:r>
            <a:r>
              <a:rPr lang="ru-RU" sz="2800" b="1" dirty="0" err="1">
                <a:solidFill>
                  <a:srgbClr val="0070C0"/>
                </a:solidFill>
              </a:rPr>
              <a:t>принижують</a:t>
            </a:r>
            <a:r>
              <a:rPr lang="ru-RU" sz="2800" b="1" dirty="0">
                <a:solidFill>
                  <a:srgbClr val="0070C0"/>
                </a:solidFill>
              </a:rPr>
              <a:t>. Тому добра </a:t>
            </a:r>
            <a:r>
              <a:rPr lang="ru-RU" sz="2800" b="1" dirty="0" err="1">
                <a:solidFill>
                  <a:srgbClr val="0070C0"/>
                </a:solidFill>
              </a:rPr>
              <a:t>людина</a:t>
            </a:r>
            <a:r>
              <a:rPr lang="ru-RU" sz="2800" b="1" dirty="0">
                <a:solidFill>
                  <a:srgbClr val="0070C0"/>
                </a:solidFill>
              </a:rPr>
              <a:t> не </a:t>
            </a:r>
            <a:r>
              <a:rPr lang="ru-RU" sz="2800" b="1" dirty="0" err="1">
                <a:solidFill>
                  <a:srgbClr val="0070C0"/>
                </a:solidFill>
              </a:rPr>
              <a:t>образить</a:t>
            </a:r>
            <a:r>
              <a:rPr lang="ru-RU" sz="2800" b="1" dirty="0">
                <a:solidFill>
                  <a:srgbClr val="0070C0"/>
                </a:solidFill>
              </a:rPr>
              <a:t>, не принизить і не </a:t>
            </a:r>
            <a:r>
              <a:rPr lang="ru-RU" sz="2800" b="1" dirty="0" err="1">
                <a:solidFill>
                  <a:srgbClr val="0070C0"/>
                </a:solidFill>
              </a:rPr>
              <a:t>завдасть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нікому</a:t>
            </a:r>
            <a:r>
              <a:rPr lang="ru-RU" sz="2800" b="1" dirty="0">
                <a:solidFill>
                  <a:srgbClr val="0070C0"/>
                </a:solidFill>
              </a:rPr>
              <a:t> болю.</a:t>
            </a:r>
            <a:endParaRPr lang="ru-RU" sz="2800" dirty="0">
              <a:solidFill>
                <a:srgbClr val="0070C0"/>
              </a:solidFill>
            </a:endParaRPr>
          </a:p>
        </p:txBody>
      </p:sp>
      <p:pic>
        <p:nvPicPr>
          <p:cNvPr id="3" name="Picture 4" descr="http://s08.radikal.ru/i181/1003/e4/cf49ecffc2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398" y="484675"/>
            <a:ext cx="4320480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2028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132" y="0"/>
            <a:ext cx="470508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solidFill>
                  <a:srgbClr val="0070C0"/>
                </a:solidFill>
              </a:rPr>
              <a:t>Добра </a:t>
            </a:r>
            <a:r>
              <a:rPr lang="ru-RU" sz="2800" b="1" dirty="0" err="1">
                <a:solidFill>
                  <a:srgbClr val="0070C0"/>
                </a:solidFill>
              </a:rPr>
              <a:t>людина</a:t>
            </a:r>
            <a:r>
              <a:rPr lang="ru-RU" sz="2800" b="1" dirty="0">
                <a:solidFill>
                  <a:srgbClr val="0070C0"/>
                </a:solidFill>
              </a:rPr>
              <a:t> дивиться на </a:t>
            </a:r>
            <a:r>
              <a:rPr lang="ru-RU" sz="2800" b="1" dirty="0" err="1">
                <a:solidFill>
                  <a:srgbClr val="0070C0"/>
                </a:solidFill>
              </a:rPr>
              <a:t>тварину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лагідно</a:t>
            </a:r>
            <a:r>
              <a:rPr lang="ru-RU" sz="2800" b="1" dirty="0">
                <a:solidFill>
                  <a:srgbClr val="0070C0"/>
                </a:solidFill>
              </a:rPr>
              <a:t>, в </a:t>
            </a:r>
            <a:r>
              <a:rPr lang="ru-RU" sz="2800" b="1" dirty="0" err="1">
                <a:solidFill>
                  <a:srgbClr val="0070C0"/>
                </a:solidFill>
              </a:rPr>
              <a:t>її</a:t>
            </a:r>
            <a:r>
              <a:rPr lang="ru-RU" sz="2800" b="1" dirty="0">
                <a:solidFill>
                  <a:srgbClr val="0070C0"/>
                </a:solidFill>
              </a:rPr>
              <a:t> очах </a:t>
            </a:r>
            <a:r>
              <a:rPr lang="ru-RU" sz="2800" b="1" dirty="0" err="1">
                <a:solidFill>
                  <a:srgbClr val="0070C0"/>
                </a:solidFill>
              </a:rPr>
              <a:t>любов</a:t>
            </a:r>
            <a:r>
              <a:rPr lang="ru-RU" sz="2800" b="1" dirty="0">
                <a:solidFill>
                  <a:srgbClr val="0070C0"/>
                </a:solidFill>
              </a:rPr>
              <a:t> і ласка. І слова у </a:t>
            </a:r>
            <a:r>
              <a:rPr lang="ru-RU" sz="2800" b="1" dirty="0" err="1">
                <a:solidFill>
                  <a:srgbClr val="0070C0"/>
                </a:solidFill>
              </a:rPr>
              <a:t>такої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людини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теплі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лагідні</a:t>
            </a:r>
            <a:r>
              <a:rPr lang="ru-RU" sz="2800" b="1" dirty="0">
                <a:solidFill>
                  <a:srgbClr val="0070C0"/>
                </a:solidFill>
              </a:rPr>
              <a:t>. А </a:t>
            </a:r>
            <a:r>
              <a:rPr lang="ru-RU" sz="2800" b="1" dirty="0" err="1">
                <a:solidFill>
                  <a:srgbClr val="0070C0"/>
                </a:solidFill>
              </a:rPr>
              <a:t>інтонація</a:t>
            </a:r>
            <a:r>
              <a:rPr lang="ru-RU" sz="2800" b="1" dirty="0">
                <a:solidFill>
                  <a:srgbClr val="0070C0"/>
                </a:solidFill>
              </a:rPr>
              <a:t> голосу — </a:t>
            </a:r>
            <a:r>
              <a:rPr lang="ru-RU" sz="2800" b="1" dirty="0" err="1">
                <a:solidFill>
                  <a:srgbClr val="0070C0"/>
                </a:solidFill>
              </a:rPr>
              <a:t>ніжна</a:t>
            </a:r>
            <a:r>
              <a:rPr lang="ru-RU" sz="2800" b="1" dirty="0">
                <a:solidFill>
                  <a:srgbClr val="0070C0"/>
                </a:solidFill>
              </a:rPr>
              <a:t>. Добра </a:t>
            </a:r>
            <a:r>
              <a:rPr lang="ru-RU" sz="2800" b="1" dirty="0" err="1">
                <a:solidFill>
                  <a:srgbClr val="0070C0"/>
                </a:solidFill>
              </a:rPr>
              <a:t>людина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тваринку</a:t>
            </a:r>
            <a:r>
              <a:rPr lang="ru-RU" sz="2800" b="1" dirty="0">
                <a:solidFill>
                  <a:srgbClr val="0070C0"/>
                </a:solidFill>
              </a:rPr>
              <a:t> не вдарить, </a:t>
            </a:r>
            <a:r>
              <a:rPr lang="ru-RU" sz="2800" b="1" dirty="0" err="1">
                <a:solidFill>
                  <a:srgbClr val="0070C0"/>
                </a:solidFill>
              </a:rPr>
              <a:t>бо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знає</a:t>
            </a:r>
            <a:r>
              <a:rPr lang="ru-RU" sz="2800" b="1" dirty="0">
                <a:solidFill>
                  <a:srgbClr val="0070C0"/>
                </a:solidFill>
              </a:rPr>
              <a:t>, </a:t>
            </a:r>
            <a:r>
              <a:rPr lang="ru-RU" sz="2800" b="1" dirty="0" err="1">
                <a:solidFill>
                  <a:srgbClr val="0070C0"/>
                </a:solidFill>
              </a:rPr>
              <a:t>що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їй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боляче</a:t>
            </a:r>
            <a:r>
              <a:rPr lang="ru-RU" sz="2800" b="1" dirty="0">
                <a:solidFill>
                  <a:srgbClr val="0070C0"/>
                </a:solidFill>
              </a:rPr>
              <a:t>. І </a:t>
            </a:r>
            <a:r>
              <a:rPr lang="ru-RU" sz="2800" b="1" dirty="0" err="1">
                <a:solidFill>
                  <a:srgbClr val="0070C0"/>
                </a:solidFill>
              </a:rPr>
              <a:t>якщо</a:t>
            </a:r>
            <a:r>
              <a:rPr lang="ru-RU" sz="2800" b="1" dirty="0">
                <a:solidFill>
                  <a:srgbClr val="0070C0"/>
                </a:solidFill>
              </a:rPr>
              <a:t> у тебе є друг — собачка </a:t>
            </a:r>
            <a:r>
              <a:rPr lang="ru-RU" sz="2800" b="1" dirty="0" err="1">
                <a:solidFill>
                  <a:srgbClr val="0070C0"/>
                </a:solidFill>
              </a:rPr>
              <a:t>чи</a:t>
            </a:r>
            <a:r>
              <a:rPr lang="ru-RU" sz="2800" b="1" dirty="0">
                <a:solidFill>
                  <a:srgbClr val="0070C0"/>
                </a:solidFill>
              </a:rPr>
              <a:t> котик, пташка </a:t>
            </a:r>
            <a:r>
              <a:rPr lang="ru-RU" sz="2800" b="1" dirty="0" err="1">
                <a:solidFill>
                  <a:srgbClr val="0070C0"/>
                </a:solidFill>
              </a:rPr>
              <a:t>чи</a:t>
            </a:r>
            <a:r>
              <a:rPr lang="ru-RU" sz="2800" b="1" dirty="0">
                <a:solidFill>
                  <a:srgbClr val="0070C0"/>
                </a:solidFill>
              </a:rPr>
              <a:t> мишка, — то знай, </a:t>
            </a:r>
            <a:r>
              <a:rPr lang="ru-RU" sz="2800" b="1" dirty="0" err="1">
                <a:solidFill>
                  <a:srgbClr val="0070C0"/>
                </a:solidFill>
              </a:rPr>
              <a:t>що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ти</a:t>
            </a:r>
            <a:r>
              <a:rPr lang="ru-RU" sz="2800" b="1" dirty="0">
                <a:solidFill>
                  <a:srgbClr val="0070C0"/>
                </a:solidFill>
              </a:rPr>
              <a:t> повинен </a:t>
            </a:r>
            <a:r>
              <a:rPr lang="ru-RU" sz="2800" b="1" dirty="0" err="1">
                <a:solidFill>
                  <a:srgbClr val="0070C0"/>
                </a:solidFill>
              </a:rPr>
              <a:t>турбуватися</a:t>
            </a:r>
            <a:r>
              <a:rPr lang="ru-RU" sz="2800" b="1" dirty="0">
                <a:solidFill>
                  <a:srgbClr val="0070C0"/>
                </a:solidFill>
              </a:rPr>
              <a:t> і </a:t>
            </a:r>
            <a:r>
              <a:rPr lang="ru-RU" sz="2800" b="1" dirty="0" err="1">
                <a:solidFill>
                  <a:srgbClr val="0070C0"/>
                </a:solidFill>
              </a:rPr>
              <a:t>щиро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любити</a:t>
            </a:r>
            <a:r>
              <a:rPr lang="ru-RU" sz="2800" b="1" dirty="0">
                <a:solidFill>
                  <a:srgbClr val="0070C0"/>
                </a:solidFill>
              </a:rPr>
              <a:t> </a:t>
            </a:r>
            <a:r>
              <a:rPr lang="ru-RU" sz="2800" b="1" dirty="0" err="1">
                <a:solidFill>
                  <a:srgbClr val="0070C0"/>
                </a:solidFill>
              </a:rPr>
              <a:t>їх</a:t>
            </a:r>
            <a:r>
              <a:rPr lang="ru-RU" sz="2800" b="1" dirty="0">
                <a:solidFill>
                  <a:srgbClr val="0070C0"/>
                </a:solidFill>
              </a:rPr>
              <a:t>. </a:t>
            </a:r>
          </a:p>
        </p:txBody>
      </p:sp>
      <p:pic>
        <p:nvPicPr>
          <p:cNvPr id="3" name="Picture 2" descr="http://img-fotki.yandex.ru/get/4517/105654102.11/0_528f1_a8ad082f_XL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5378" y="76082"/>
            <a:ext cx="3744416" cy="3096344"/>
          </a:xfrm>
          <a:prstGeom prst="rect">
            <a:avLst/>
          </a:prstGeom>
          <a:noFill/>
        </p:spPr>
      </p:pic>
      <p:pic>
        <p:nvPicPr>
          <p:cNvPr id="4" name="Picture 4" descr="http://i.sunhome.ru/foto/192/lyubimch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75378" y="3172426"/>
            <a:ext cx="374441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266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6772" y="288859"/>
            <a:ext cx="6096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4400" b="1" dirty="0">
                <a:solidFill>
                  <a:srgbClr val="00B050"/>
                </a:solidFill>
              </a:rPr>
              <a:t>Пофантазуємо. </a:t>
            </a:r>
            <a:br>
              <a:rPr lang="uk-UA" sz="3200" dirty="0"/>
            </a:br>
            <a:r>
              <a:rPr lang="uk-UA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Якби добро можна було зобразити у кольорі, яким фарбам ви віддали б перевагу?</a:t>
            </a:r>
            <a:endParaRPr lang="ru-RU" sz="3200" dirty="0"/>
          </a:p>
        </p:txBody>
      </p:sp>
      <p:pic>
        <p:nvPicPr>
          <p:cNvPr id="5122" name="Picture 2" descr="Rainbow PNG Image - PurePNG | Free transparent CC0 PNG Image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533" y="1658464"/>
            <a:ext cx="8016467" cy="541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287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>
                <a:solidFill>
                  <a:schemeClr val="tx2">
                    <a:lumMod val="60000"/>
                    <a:lumOff val="40000"/>
                  </a:schemeClr>
                </a:solidFill>
              </a:rPr>
              <a:t>Прислів</a:t>
            </a:r>
            <a:r>
              <a:rPr lang="en-US" b="1">
                <a:solidFill>
                  <a:schemeClr val="tx2">
                    <a:lumMod val="60000"/>
                    <a:lumOff val="40000"/>
                  </a:schemeClr>
                </a:solidFill>
              </a:rPr>
              <a:t>`</a:t>
            </a:r>
            <a:r>
              <a:rPr lang="ru-RU" b="1">
                <a:solidFill>
                  <a:schemeClr val="tx2">
                    <a:lumMod val="60000"/>
                    <a:lumOff val="40000"/>
                  </a:schemeClr>
                </a:solidFill>
              </a:rPr>
              <a:t>я про Добро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3"/>
          <p:cNvSpPr txBox="1">
            <a:spLocks/>
          </p:cNvSpPr>
          <p:nvPr/>
        </p:nvSpPr>
        <p:spPr>
          <a:xfrm>
            <a:off x="0" y="1428750"/>
            <a:ext cx="4495800" cy="54292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Світ не без добрих людей.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Роби людям добро і воно до тебе повернеться.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Життя дається людині на добрі справи.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Людина красива не словами, а добрими ділами.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Хто людям добра бажає , той і сам має.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Перемога завжди за добром.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Все добре переймай, а злого – уникай .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808" y="1412776"/>
            <a:ext cx="4709192" cy="5445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490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6539"/>
            <a:ext cx="9130601" cy="11967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rgbClr val="0070C0"/>
                </a:solidFill>
              </a:rPr>
              <a:t>Гра «Якщо ти добра людина, то повинен…»</a:t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Объект 3"/>
          <p:cNvSpPr txBox="1">
            <a:spLocks/>
          </p:cNvSpPr>
          <p:nvPr/>
        </p:nvSpPr>
        <p:spPr>
          <a:xfrm>
            <a:off x="4479894" y="1203291"/>
            <a:ext cx="4644008" cy="5661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20000"/>
              </a:lnSpc>
              <a:buFont typeface="Wingdings 3" charset="2"/>
              <a:buNone/>
            </a:pPr>
            <a:r>
              <a:rPr lang="uk-UA" sz="1400" dirty="0">
                <a:solidFill>
                  <a:srgbClr val="0070C0"/>
                </a:solidFill>
              </a:rPr>
              <a:t>• Допомагати мамі мити посуд.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 algn="r">
              <a:lnSpc>
                <a:spcPct val="120000"/>
              </a:lnSpc>
              <a:buFont typeface="Wingdings 3" charset="2"/>
              <a:buNone/>
            </a:pPr>
            <a:r>
              <a:rPr lang="uk-UA" sz="1400" dirty="0">
                <a:solidFill>
                  <a:srgbClr val="0070C0"/>
                </a:solidFill>
              </a:rPr>
              <a:t>• Робити комусь зле, якщо ніхто не бачить.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 algn="r">
              <a:lnSpc>
                <a:spcPct val="120000"/>
              </a:lnSpc>
              <a:buFont typeface="Wingdings 3" charset="2"/>
              <a:buNone/>
            </a:pPr>
            <a:r>
              <a:rPr lang="uk-UA" sz="1400" dirty="0">
                <a:solidFill>
                  <a:srgbClr val="0070C0"/>
                </a:solidFill>
              </a:rPr>
              <a:t>• Не </a:t>
            </a:r>
            <a:r>
              <a:rPr lang="uk-UA" sz="1400" dirty="0" err="1">
                <a:solidFill>
                  <a:srgbClr val="0070C0"/>
                </a:solidFill>
              </a:rPr>
              <a:t>вмиватися</a:t>
            </a:r>
            <a:r>
              <a:rPr lang="uk-UA" sz="1400" dirty="0">
                <a:solidFill>
                  <a:srgbClr val="0070C0"/>
                </a:solidFill>
              </a:rPr>
              <a:t>.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 algn="r">
              <a:lnSpc>
                <a:spcPct val="120000"/>
              </a:lnSpc>
              <a:buFont typeface="Wingdings 3" charset="2"/>
              <a:buNone/>
            </a:pPr>
            <a:r>
              <a:rPr lang="uk-UA" sz="1400" dirty="0">
                <a:solidFill>
                  <a:srgbClr val="0070C0"/>
                </a:solidFill>
              </a:rPr>
              <a:t>• Берегти рідну природу та охоро­няти її.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 algn="r">
              <a:lnSpc>
                <a:spcPct val="120000"/>
              </a:lnSpc>
              <a:buFont typeface="Wingdings 3" charset="2"/>
              <a:buNone/>
            </a:pPr>
            <a:r>
              <a:rPr lang="uk-UA" sz="1400" dirty="0">
                <a:solidFill>
                  <a:srgbClr val="0070C0"/>
                </a:solidFill>
              </a:rPr>
              <a:t>• Шанувати працю інших людей.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 algn="r">
              <a:lnSpc>
                <a:spcPct val="120000"/>
              </a:lnSpc>
              <a:buFont typeface="Wingdings 3" charset="2"/>
              <a:buNone/>
            </a:pPr>
            <a:r>
              <a:rPr lang="uk-UA" sz="1400" dirty="0">
                <a:solidFill>
                  <a:srgbClr val="0070C0"/>
                </a:solidFill>
              </a:rPr>
              <a:t>• Галасувати, коли хтось відпочи­ває.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 algn="r">
              <a:lnSpc>
                <a:spcPct val="120000"/>
              </a:lnSpc>
              <a:buFont typeface="Wingdings 3" charset="2"/>
              <a:buNone/>
            </a:pPr>
            <a:r>
              <a:rPr lang="uk-UA" sz="1400" dirty="0">
                <a:solidFill>
                  <a:srgbClr val="0070C0"/>
                </a:solidFill>
              </a:rPr>
              <a:t>• Бути вихованими, стриманими.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 algn="r">
              <a:lnSpc>
                <a:spcPct val="120000"/>
              </a:lnSpc>
              <a:buFont typeface="Wingdings 3" charset="2"/>
              <a:buNone/>
            </a:pPr>
            <a:r>
              <a:rPr lang="uk-UA" sz="1400" dirty="0">
                <a:solidFill>
                  <a:srgbClr val="0070C0"/>
                </a:solidFill>
              </a:rPr>
              <a:t>• Обманювати, хвалитися.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 algn="r">
              <a:lnSpc>
                <a:spcPct val="120000"/>
              </a:lnSpc>
              <a:buFont typeface="Wingdings 3" charset="2"/>
              <a:buNone/>
            </a:pPr>
            <a:r>
              <a:rPr lang="uk-UA" sz="1400" dirty="0">
                <a:solidFill>
                  <a:srgbClr val="0070C0"/>
                </a:solidFill>
              </a:rPr>
              <a:t>• Насміхатися з чужого горя.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 algn="r">
              <a:lnSpc>
                <a:spcPct val="120000"/>
              </a:lnSpc>
              <a:buFont typeface="Wingdings 3" charset="2"/>
              <a:buNone/>
            </a:pPr>
            <a:r>
              <a:rPr lang="uk-UA" sz="1400" dirty="0">
                <a:solidFill>
                  <a:srgbClr val="0070C0"/>
                </a:solidFill>
              </a:rPr>
              <a:t>• Добре вчитися, багато читати.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 algn="r">
              <a:lnSpc>
                <a:spcPct val="120000"/>
              </a:lnSpc>
              <a:buFont typeface="Wingdings 3" charset="2"/>
              <a:buNone/>
            </a:pPr>
            <a:r>
              <a:rPr lang="uk-UA" sz="1400" dirty="0">
                <a:solidFill>
                  <a:srgbClr val="0070C0"/>
                </a:solidFill>
              </a:rPr>
              <a:t>• Не слухати батьків.</a:t>
            </a:r>
            <a:endParaRPr lang="ru-RU" sz="1400" dirty="0">
              <a:solidFill>
                <a:srgbClr val="0070C0"/>
              </a:solidFill>
            </a:endParaRPr>
          </a:p>
          <a:p>
            <a:pPr marL="0" indent="0" algn="r">
              <a:lnSpc>
                <a:spcPct val="120000"/>
              </a:lnSpc>
              <a:buFont typeface="Wingdings 3" charset="2"/>
              <a:buNone/>
            </a:pPr>
            <a:r>
              <a:rPr lang="uk-UA" sz="1400" dirty="0">
                <a:solidFill>
                  <a:srgbClr val="0070C0"/>
                </a:solidFill>
              </a:rPr>
              <a:t>• Допомагати друзям у біді.</a:t>
            </a:r>
            <a:endParaRPr lang="ru-RU" sz="1400" dirty="0">
              <a:solidFill>
                <a:srgbClr val="0070C0"/>
              </a:solidFill>
            </a:endParaRPr>
          </a:p>
          <a:p>
            <a:pPr algn="r">
              <a:lnSpc>
                <a:spcPct val="120000"/>
              </a:lnSpc>
            </a:pPr>
            <a:r>
              <a:rPr lang="uk-UA" sz="1400" dirty="0">
                <a:solidFill>
                  <a:srgbClr val="0070C0"/>
                </a:solidFill>
              </a:rPr>
              <a:t>• Ділитися тим, що в тебе є.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uk-UA" sz="1400" dirty="0">
                <a:solidFill>
                  <a:srgbClr val="0070C0"/>
                </a:solidFill>
              </a:rPr>
              <a:t>• Ображати інших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uk-UA" sz="1400" dirty="0">
                <a:solidFill>
                  <a:srgbClr val="0070C0"/>
                </a:solidFill>
              </a:rPr>
              <a:t>• Захищати слабкого.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uk-UA" sz="1400" dirty="0">
                <a:solidFill>
                  <a:srgbClr val="0070C0"/>
                </a:solidFill>
              </a:rPr>
              <a:t>• Спати на </a:t>
            </a:r>
            <a:r>
              <a:rPr lang="uk-UA" sz="1400" dirty="0" err="1">
                <a:solidFill>
                  <a:srgbClr val="0070C0"/>
                </a:solidFill>
              </a:rPr>
              <a:t>уроках</a:t>
            </a:r>
            <a:r>
              <a:rPr lang="uk-UA" sz="1400" dirty="0">
                <a:solidFill>
                  <a:srgbClr val="0070C0"/>
                </a:solidFill>
              </a:rPr>
              <a:t>.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uk-UA" sz="1400" dirty="0">
                <a:solidFill>
                  <a:srgbClr val="0070C0"/>
                </a:solidFill>
              </a:rPr>
              <a:t>• Красти.</a:t>
            </a:r>
            <a:br>
              <a:rPr lang="ru-RU" sz="1400" dirty="0">
                <a:solidFill>
                  <a:srgbClr val="0070C0"/>
                </a:solidFill>
              </a:rPr>
            </a:br>
            <a:r>
              <a:rPr lang="uk-UA" sz="1400" dirty="0">
                <a:solidFill>
                  <a:srgbClr val="0070C0"/>
                </a:solidFill>
              </a:rPr>
              <a:t>• Любити своїх батьків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192" y="1203291"/>
            <a:ext cx="4495800" cy="566124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i="1" dirty="0">
                <a:solidFill>
                  <a:srgbClr val="0070C0"/>
                </a:solidFill>
              </a:rPr>
              <a:t>Умови гри:</a:t>
            </a:r>
            <a:endParaRPr lang="ru-RU" sz="3600" b="1" dirty="0">
              <a:solidFill>
                <a:srgbClr val="0070C0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uk-UA" sz="3600" i="1" dirty="0">
                <a:solidFill>
                  <a:srgbClr val="0070C0"/>
                </a:solidFill>
              </a:rPr>
              <a:t>якщо людина повинна робити те, що називаю я, то ви плескає­те в долоні,</a:t>
            </a:r>
          </a:p>
          <a:p>
            <a:pPr marL="0" indent="0">
              <a:buFont typeface="Arial" pitchFamily="34" charset="0"/>
              <a:buNone/>
            </a:pPr>
            <a:r>
              <a:rPr lang="uk-UA" sz="3600" i="1" dirty="0">
                <a:solidFill>
                  <a:srgbClr val="0070C0"/>
                </a:solidFill>
              </a:rPr>
              <a:t> а якщо — ні, то нічого не робите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83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0" y="0"/>
            <a:ext cx="9144000" cy="141763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Гра </a:t>
            </a:r>
            <a:r>
              <a:rPr lang="uk-UA" b="1" dirty="0">
                <a:solidFill>
                  <a:srgbClr val="FF0000"/>
                </a:solidFill>
              </a:rPr>
              <a:t>«Мішечки» 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0" y="1412776"/>
            <a:ext cx="4860032" cy="5445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0070C0"/>
                </a:solidFill>
              </a:rPr>
              <a:t>У рюкзачок </a:t>
            </a:r>
            <a:r>
              <a:rPr lang="ru-RU" sz="2000" b="1" dirty="0" err="1">
                <a:solidFill>
                  <a:srgbClr val="0070C0"/>
                </a:solidFill>
              </a:rPr>
              <a:t>складаємо</a:t>
            </a:r>
            <a:r>
              <a:rPr lang="ru-RU" sz="2000" b="1" dirty="0">
                <a:solidFill>
                  <a:srgbClr val="0070C0"/>
                </a:solidFill>
              </a:rPr>
              <a:t> </a:t>
            </a:r>
            <a:r>
              <a:rPr lang="uk-UA" sz="2000" b="1" dirty="0">
                <a:solidFill>
                  <a:srgbClr val="0070C0"/>
                </a:solidFill>
              </a:rPr>
              <a:t>людські чесноти, близькі до добра;</a:t>
            </a:r>
          </a:p>
          <a:p>
            <a:endParaRPr lang="uk-UA" sz="2000" b="1" dirty="0"/>
          </a:p>
          <a:p>
            <a:endParaRPr lang="uk-UA" sz="2000" b="1" dirty="0"/>
          </a:p>
          <a:p>
            <a:endParaRPr lang="uk-UA" sz="2000" b="1" dirty="0"/>
          </a:p>
          <a:p>
            <a:endParaRPr lang="uk-UA" sz="2000" b="1" dirty="0"/>
          </a:p>
          <a:p>
            <a:pPr marL="0" indent="0">
              <a:buFont typeface="Wingdings 3" charset="2"/>
              <a:buNone/>
            </a:pPr>
            <a:endParaRPr lang="uk-UA" dirty="0"/>
          </a:p>
          <a:p>
            <a:r>
              <a:rPr lang="uk-UA" sz="2000" b="1" dirty="0">
                <a:solidFill>
                  <a:srgbClr val="002060"/>
                </a:solidFill>
              </a:rPr>
              <a:t>У «сміттєвий мішечок»- негативні риси характеру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4788024" y="1412776"/>
            <a:ext cx="4355976" cy="54452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uk-UA">
                <a:solidFill>
                  <a:srgbClr val="00B050"/>
                </a:solidFill>
              </a:rPr>
              <a:t>Байдужість                Мужність                             Справедливість</a:t>
            </a:r>
            <a:r>
              <a:rPr lang="ru-RU">
                <a:solidFill>
                  <a:srgbClr val="00B050"/>
                </a:solidFill>
              </a:rPr>
              <a:t>        </a:t>
            </a:r>
            <a:r>
              <a:rPr lang="uk-UA">
                <a:solidFill>
                  <a:srgbClr val="00B050"/>
                </a:solidFill>
              </a:rPr>
              <a:t>Хвалькуватість         Повага до інших       Чесність</a:t>
            </a:r>
            <a:endParaRPr lang="ru-RU">
              <a:solidFill>
                <a:srgbClr val="00B05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uk-UA">
                <a:solidFill>
                  <a:srgbClr val="00B050"/>
                </a:solidFill>
              </a:rPr>
              <a:t>Брехливість               Працелюбність                    Щедрість</a:t>
            </a:r>
            <a:r>
              <a:rPr lang="ru-RU">
                <a:solidFill>
                  <a:srgbClr val="00B050"/>
                </a:solidFill>
              </a:rPr>
              <a:t>                    </a:t>
            </a:r>
            <a:r>
              <a:rPr lang="uk-UA">
                <a:solidFill>
                  <a:srgbClr val="00B050"/>
                </a:solidFill>
              </a:rPr>
              <a:t>Жадібність                Розсудливість            Щирість</a:t>
            </a:r>
            <a:endParaRPr lang="ru-RU">
              <a:solidFill>
                <a:srgbClr val="00B05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uk-UA">
                <a:solidFill>
                  <a:srgbClr val="00B050"/>
                </a:solidFill>
              </a:rPr>
              <a:t>Гідність                       Жорстокість                         Злість</a:t>
            </a:r>
            <a:r>
              <a:rPr lang="ru-RU">
                <a:solidFill>
                  <a:srgbClr val="00B050"/>
                </a:solidFill>
              </a:rPr>
              <a:t>                          </a:t>
            </a:r>
            <a:r>
              <a:rPr lang="uk-UA">
                <a:solidFill>
                  <a:srgbClr val="00B050"/>
                </a:solidFill>
              </a:rPr>
              <a:t>Любов                       Зажерливість             Егоїзм</a:t>
            </a:r>
            <a:endParaRPr lang="ru-RU">
              <a:solidFill>
                <a:srgbClr val="00B05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uk-UA">
                <a:solidFill>
                  <a:srgbClr val="00B050"/>
                </a:solidFill>
              </a:rPr>
              <a:t>Мудрість                     Заздрість                               Ледарство</a:t>
            </a:r>
            <a:r>
              <a:rPr lang="ru-RU">
                <a:solidFill>
                  <a:srgbClr val="00B050"/>
                </a:solidFill>
              </a:rPr>
              <a:t>                  </a:t>
            </a:r>
            <a:r>
              <a:rPr lang="uk-UA">
                <a:solidFill>
                  <a:srgbClr val="00B050"/>
                </a:solidFill>
              </a:rPr>
              <a:t>Зазнайство                 Підозрілість               Доброзичливість            </a:t>
            </a:r>
            <a:endParaRPr lang="ru-RU">
              <a:solidFill>
                <a:srgbClr val="00B050"/>
              </a:solidFill>
            </a:endParaRP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52" y="2210129"/>
            <a:ext cx="2266950" cy="1793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65" y="5082835"/>
            <a:ext cx="2143125" cy="1567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436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0" y="0"/>
            <a:ext cx="4716016" cy="6858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uk-UA" b="1" dirty="0">
              <a:solidFill>
                <a:srgbClr val="0070C0"/>
              </a:solidFill>
            </a:endParaRPr>
          </a:p>
          <a:p>
            <a:pPr marL="0" indent="0">
              <a:buFont typeface="Wingdings 3" charset="2"/>
              <a:buNone/>
            </a:pPr>
            <a:endParaRPr lang="uk-UA" b="1" dirty="0">
              <a:solidFill>
                <a:srgbClr val="0070C0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uk-UA" b="1" dirty="0">
                <a:solidFill>
                  <a:srgbClr val="0070C0"/>
                </a:solidFill>
              </a:rPr>
              <a:t>Якщо хочеш, щоб тебе оточувало добро, то пам’ятай:</a:t>
            </a:r>
          </a:p>
          <a:p>
            <a:pPr marL="0" indent="0">
              <a:buFont typeface="Wingdings 3" charset="2"/>
              <a:buNone/>
            </a:pPr>
            <a:r>
              <a:rPr lang="uk-UA" sz="4400" dirty="0">
                <a:solidFill>
                  <a:srgbClr val="FF0000"/>
                </a:solidFill>
              </a:rPr>
              <a:t> </a:t>
            </a:r>
            <a:r>
              <a:rPr lang="uk-UA" sz="4400" b="1" dirty="0">
                <a:solidFill>
                  <a:srgbClr val="FF0000"/>
                </a:solidFill>
              </a:rPr>
              <a:t>«Добро</a:t>
            </a:r>
          </a:p>
          <a:p>
            <a:pPr marL="0" indent="0">
              <a:buFont typeface="Wingdings 3" charset="2"/>
              <a:buNone/>
            </a:pPr>
            <a:r>
              <a:rPr lang="uk-UA" sz="4400" b="1" dirty="0">
                <a:solidFill>
                  <a:srgbClr val="FF0000"/>
                </a:solidFill>
              </a:rPr>
              <a:t>            починається</a:t>
            </a:r>
          </a:p>
          <a:p>
            <a:pPr marL="0" indent="0">
              <a:buFont typeface="Wingdings 3" charset="2"/>
              <a:buNone/>
            </a:pPr>
            <a:r>
              <a:rPr lang="uk-UA" sz="4400" b="1" dirty="0">
                <a:solidFill>
                  <a:srgbClr val="FF0000"/>
                </a:solidFill>
              </a:rPr>
              <a:t>        </a:t>
            </a:r>
          </a:p>
          <a:p>
            <a:pPr marL="0" indent="0">
              <a:buFont typeface="Wingdings 3" charset="2"/>
              <a:buNone/>
            </a:pPr>
            <a:r>
              <a:rPr lang="uk-UA" sz="4400" b="1" dirty="0">
                <a:solidFill>
                  <a:srgbClr val="FF0000"/>
                </a:solidFill>
              </a:rPr>
              <a:t>            з тебе!» 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517" y="245495"/>
            <a:ext cx="4386783" cy="564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38465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30</TotalTime>
  <Words>480</Words>
  <Application>Microsoft Office PowerPoint</Application>
  <PresentationFormat>Широкий екран</PresentationFormat>
  <Paragraphs>66</Paragraphs>
  <Slides>10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Презентація PowerPoint</vt:lpstr>
      <vt:lpstr>Доброта – це частина нас Сьогодні ми поговоримо про ДОБРОТУ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ЯДС 2клас «Роблю добрі вчинки»</dc:title>
  <dc:creator>Номеровська Анастасія Олегівна</dc:creator>
  <cp:lastModifiedBy>user</cp:lastModifiedBy>
  <cp:revision>8</cp:revision>
  <dcterms:created xsi:type="dcterms:W3CDTF">2021-01-18T19:06:23Z</dcterms:created>
  <dcterms:modified xsi:type="dcterms:W3CDTF">2022-10-03T07:48:50Z</dcterms:modified>
</cp:coreProperties>
</file>